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1" r:id="rId4"/>
    <p:sldId id="265" r:id="rId5"/>
    <p:sldId id="273" r:id="rId6"/>
    <p:sldId id="257" r:id="rId7"/>
    <p:sldId id="258" r:id="rId8"/>
    <p:sldId id="259" r:id="rId9"/>
    <p:sldId id="268" r:id="rId10"/>
    <p:sldId id="266" r:id="rId11"/>
    <p:sldId id="274" r:id="rId12"/>
    <p:sldId id="260" r:id="rId13"/>
    <p:sldId id="261" r:id="rId14"/>
    <p:sldId id="262" r:id="rId15"/>
    <p:sldId id="264" r:id="rId16"/>
    <p:sldId id="263" r:id="rId17"/>
    <p:sldId id="272" r:id="rId18"/>
    <p:sldId id="275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4660"/>
  </p:normalViewPr>
  <p:slideViewPr>
    <p:cSldViewPr showGuides="1">
      <p:cViewPr>
        <p:scale>
          <a:sx n="66" d="100"/>
          <a:sy n="66" d="100"/>
        </p:scale>
        <p:origin x="-168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AFBF0-5DCC-4DBE-9221-B5436AA197B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A649-FC1B-489C-A6A5-470230A6CD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A649-FC1B-489C-A6A5-470230A6CDB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33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83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87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81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85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7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3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27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53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1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0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9D21-5645-4F99-A83B-214C14BEAB22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1BDB-136F-4487-B19D-C48E56AA7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1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hn.de/de/1243/3034/Familie-html/3034/Dachleitungshalter%20f%C3%BCr%20Flachd%C3%A4cher.html" TargetMode="External"/><Relationship Id="rId2" Type="http://schemas.openxmlformats.org/officeDocument/2006/relationships/hyperlink" Target="https://www.dehn.de/de/185/3351/Familie-html/3351/DEHNiso-Distanzhalt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Neuenfelder</a:t>
            </a:r>
            <a:r>
              <a:rPr lang="en-US" sz="3600" b="1" dirty="0" smtClean="0"/>
              <a:t> </a:t>
            </a:r>
            <a:r>
              <a:rPr lang="en-US" sz="3600" b="1" dirty="0" err="1"/>
              <a:t>Straße</a:t>
            </a:r>
            <a:r>
              <a:rPr lang="en-US" sz="3600" b="1" dirty="0"/>
              <a:t> </a:t>
            </a:r>
            <a:r>
              <a:rPr lang="en-US" sz="3600" b="1" dirty="0" smtClean="0"/>
              <a:t>19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err="1" smtClean="0"/>
              <a:t>Behörde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für</a:t>
            </a:r>
            <a:r>
              <a:rPr lang="en-US" sz="3600" i="1" dirty="0" smtClean="0"/>
              <a:t> Umwelt &amp; </a:t>
            </a:r>
            <a:r>
              <a:rPr lang="en-US" sz="3600" i="1" dirty="0" err="1" smtClean="0"/>
              <a:t>Energie</a:t>
            </a:r>
            <a:r>
              <a:rPr lang="en-US" sz="3600" i="1" dirty="0" smtClean="0"/>
              <a:t>/</a:t>
            </a:r>
            <a:br>
              <a:rPr lang="en-US" sz="3600" i="1" dirty="0" smtClean="0"/>
            </a:br>
            <a:r>
              <a:rPr lang="de-DE" sz="3600" i="1" dirty="0" smtClean="0"/>
              <a:t>Behörde für Stadtentwicklung und Wohnen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Planung</a:t>
            </a:r>
            <a:r>
              <a:rPr lang="en-US" dirty="0" smtClean="0"/>
              <a:t> des </a:t>
            </a:r>
            <a:r>
              <a:rPr lang="en-US" dirty="0" err="1" smtClean="0"/>
              <a:t>Richtfunkstandortes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</a:t>
            </a:r>
            <a:r>
              <a:rPr lang="de-DE" dirty="0" err="1" smtClean="0"/>
              <a:t>innenraum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Planung Richtfunk BUE/BSW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21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Montage von 10“ Gehäuse, Ethernet Überspannungsschutz und Unterverteilung an Außenwand Nordseite</a:t>
            </a:r>
          </a:p>
          <a:p>
            <a:r>
              <a:rPr lang="de-DE" sz="2400" dirty="0" smtClean="0"/>
              <a:t>Gehäuse beinhaltet Router und Switch, oberhalb davon Montageplatte mit Überspannungsschutz, unterhalb davon Kasten für Unterverteilung</a:t>
            </a:r>
          </a:p>
          <a:p>
            <a:r>
              <a:rPr lang="de-DE" sz="2400" dirty="0" smtClean="0"/>
              <a:t>Nutzung vorhandener Kabeltrassen und Potentialausgleichsschiene</a:t>
            </a:r>
          </a:p>
        </p:txBody>
      </p:sp>
    </p:spTree>
    <p:extLst>
      <p:ext uri="{BB962C8B-B14F-4D97-AF65-F5344CB8AC3E}">
        <p14:creationId xmlns:p14="http://schemas.microsoft.com/office/powerpoint/2010/main" val="66288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reifunk\richtfunk\Standorte\Wilhelmsburg-BUEBSW\Bilder\DSC0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" y="0"/>
            <a:ext cx="9138320" cy="60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flipH="1" flipV="1">
            <a:off x="4499992" y="1628800"/>
            <a:ext cx="339452" cy="47349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66728" y="6363731"/>
            <a:ext cx="23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Kabeldurchführung (3)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4669718" y="1124744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66728" y="1628800"/>
            <a:ext cx="833264" cy="2088232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7564" y="287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70</a:t>
            </a:r>
            <a:endParaRPr lang="de-DE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66728" y="3717032"/>
            <a:ext cx="4145632" cy="115212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20840" y="410843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Ca. 200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7812360" y="4520539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4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reifunk\richtfunk\Standorte\Wilhelmsburg-BUEBSW\Bilder\DSC01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142620" y="1142621"/>
            <a:ext cx="68572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Freifunk\richtfunk\Standorte\Wilhelmsburg-BUEBSW\Bilder\DSC01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34865" y="1022181"/>
            <a:ext cx="6250684" cy="41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332656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cxnSp>
        <p:nvCxnSpPr>
          <p:cNvPr id="3" name="Straight Arrow Connector 2"/>
          <p:cNvCxnSpPr>
            <a:stCxn id="4" idx="0"/>
          </p:cNvCxnSpPr>
          <p:nvPr/>
        </p:nvCxnSpPr>
        <p:spPr>
          <a:xfrm flipV="1">
            <a:off x="1033523" y="116632"/>
            <a:ext cx="0" cy="2160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57548" y="5085184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7060207" y="242088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H="1" flipV="1">
            <a:off x="6988201" y="4797153"/>
            <a:ext cx="365780" cy="15665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5482" y="6363731"/>
            <a:ext cx="307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Potentialausgleichsschiene (6)</a:t>
            </a:r>
            <a:endParaRPr lang="de-DE" dirty="0"/>
          </a:p>
        </p:txBody>
      </p:sp>
      <p:sp>
        <p:nvSpPr>
          <p:cNvPr id="16" name="Oval 15"/>
          <p:cNvSpPr/>
          <p:nvPr/>
        </p:nvSpPr>
        <p:spPr>
          <a:xfrm>
            <a:off x="7078676" y="4663222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2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reifunk\richtfunk\Standorte\Wilhelmsburg-BUEBSW\Bilder\DSC0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175290" y="1143986"/>
            <a:ext cx="6856512" cy="4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563888" y="458112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3831750" y="124981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3965681" y="5589240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38725" y="258913"/>
            <a:ext cx="1145926" cy="318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7862" y="392843"/>
            <a:ext cx="271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Ende der Kabeltrasse</a:t>
            </a:r>
            <a:endParaRPr lang="de-D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520" y="124981"/>
            <a:ext cx="0" cy="6053023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32792" y="436920"/>
            <a:ext cx="15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geschätzt 500</a:t>
            </a:r>
            <a:endParaRPr lang="de-DE" dirty="0"/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2424940" y="2672916"/>
            <a:ext cx="3232922" cy="40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7862" y="2528900"/>
            <a:ext cx="32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Ethernet Überspannungsschutz</a:t>
            </a:r>
            <a:endParaRPr lang="de-DE" dirty="0"/>
          </a:p>
        </p:txBody>
      </p:sp>
      <p:cxnSp>
        <p:nvCxnSpPr>
          <p:cNvPr id="28" name="Straight Arrow Connector 27"/>
          <p:cNvCxnSpPr>
            <a:stCxn id="29" idx="1"/>
            <a:endCxn id="40" idx="3"/>
          </p:cNvCxnSpPr>
          <p:nvPr/>
        </p:nvCxnSpPr>
        <p:spPr>
          <a:xfrm flipH="1" flipV="1">
            <a:off x="2411760" y="4185084"/>
            <a:ext cx="3246102" cy="178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57862" y="4018300"/>
            <a:ext cx="32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Unterverteilung FFHH</a:t>
            </a:r>
            <a:endParaRPr lang="de-DE" dirty="0"/>
          </a:p>
        </p:txBody>
      </p:sp>
      <p:cxnSp>
        <p:nvCxnSpPr>
          <p:cNvPr id="30" name="Straight Arrow Connector 29"/>
          <p:cNvCxnSpPr>
            <a:endCxn id="16" idx="3"/>
          </p:cNvCxnSpPr>
          <p:nvPr/>
        </p:nvCxnSpPr>
        <p:spPr>
          <a:xfrm flipH="1" flipV="1">
            <a:off x="2559844" y="3428579"/>
            <a:ext cx="3162820" cy="1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7862" y="3245077"/>
            <a:ext cx="33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10“ Gehäuse, ca. 30x33x30</a:t>
            </a:r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5722663" y="5808672"/>
            <a:ext cx="307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Potentialausgleichsschiene (6)</a:t>
            </a:r>
            <a:endParaRPr lang="de-DE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4233543" y="5723171"/>
            <a:ext cx="1489120" cy="270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Curved Connector 7177"/>
          <p:cNvCxnSpPr/>
          <p:nvPr/>
        </p:nvCxnSpPr>
        <p:spPr>
          <a:xfrm rot="5400000" flipH="1" flipV="1">
            <a:off x="2034766" y="1736812"/>
            <a:ext cx="720080" cy="792088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29870" y="1988840"/>
            <a:ext cx="32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Netzwerkkabel (Ethernet)</a:t>
            </a:r>
            <a:endParaRPr lang="de-DE" dirty="0"/>
          </a:p>
        </p:txBody>
      </p:sp>
      <p:cxnSp>
        <p:nvCxnSpPr>
          <p:cNvPr id="50" name="Straight Arrow Connector 49"/>
          <p:cNvCxnSpPr>
            <a:stCxn id="48" idx="1"/>
          </p:cNvCxnSpPr>
          <p:nvPr/>
        </p:nvCxnSpPr>
        <p:spPr>
          <a:xfrm flipH="1" flipV="1">
            <a:off x="2385280" y="1916832"/>
            <a:ext cx="3344590" cy="2566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Connector 7187"/>
          <p:cNvCxnSpPr/>
          <p:nvPr/>
        </p:nvCxnSpPr>
        <p:spPr>
          <a:xfrm>
            <a:off x="1979712" y="2808439"/>
            <a:ext cx="0" cy="2559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47664" y="2492896"/>
            <a:ext cx="864096" cy="360040"/>
          </a:xfrm>
          <a:prstGeom prst="roundRect">
            <a:avLst/>
          </a:prstGeom>
          <a:solidFill>
            <a:srgbClr val="C3C3C3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91" name="Elbow Connector 7190"/>
          <p:cNvCxnSpPr>
            <a:stCxn id="40" idx="2"/>
          </p:cNvCxnSpPr>
          <p:nvPr/>
        </p:nvCxnSpPr>
        <p:spPr>
          <a:xfrm rot="16200000" flipH="1">
            <a:off x="2277269" y="4067547"/>
            <a:ext cx="216024" cy="811138"/>
          </a:xfrm>
          <a:prstGeom prst="bentConnector2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Straight Connector 7196"/>
          <p:cNvCxnSpPr/>
          <p:nvPr/>
        </p:nvCxnSpPr>
        <p:spPr>
          <a:xfrm>
            <a:off x="1998762" y="3753938"/>
            <a:ext cx="0" cy="30615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4" t="2133" r="1891" b="2473"/>
          <a:stretch/>
        </p:blipFill>
        <p:spPr>
          <a:xfrm>
            <a:off x="1421606" y="3015432"/>
            <a:ext cx="1138238" cy="826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ounded Rectangle 39"/>
          <p:cNvSpPr/>
          <p:nvPr/>
        </p:nvSpPr>
        <p:spPr>
          <a:xfrm>
            <a:off x="1547664" y="4005064"/>
            <a:ext cx="864096" cy="360040"/>
          </a:xfrm>
          <a:prstGeom prst="roundRect">
            <a:avLst/>
          </a:prstGeom>
          <a:solidFill>
            <a:srgbClr val="C3C3C3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Box 68"/>
          <p:cNvSpPr txBox="1"/>
          <p:nvPr/>
        </p:nvSpPr>
        <p:spPr>
          <a:xfrm>
            <a:off x="5729870" y="4982669"/>
            <a:ext cx="32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Stromversorgung</a:t>
            </a:r>
            <a:endParaRPr lang="de-DE" dirty="0"/>
          </a:p>
        </p:txBody>
      </p:sp>
      <p:cxnSp>
        <p:nvCxnSpPr>
          <p:cNvPr id="70" name="Straight Arrow Connector 69"/>
          <p:cNvCxnSpPr>
            <a:stCxn id="69" idx="1"/>
          </p:cNvCxnSpPr>
          <p:nvPr/>
        </p:nvCxnSpPr>
        <p:spPr>
          <a:xfrm flipH="1" flipV="1">
            <a:off x="2790850" y="4581128"/>
            <a:ext cx="2939020" cy="5862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reifunk\richtfunk\Standorte\Wilhelmsburg-BUEBSW\Bilder\DSC01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945" y="3082638"/>
            <a:ext cx="5662414" cy="37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Freifunk\richtfunk\Standorte\Wilhelmsburg-BUEBSW\Bilder\DSC01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"/>
            <a:ext cx="5898929" cy="39330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98072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4067944" y="712866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5292080" y="4005064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84068" y="4030983"/>
            <a:ext cx="0" cy="2160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812360" y="4421527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8</a:t>
            </a:r>
            <a:endParaRPr lang="de-DE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1280220" y="1700808"/>
            <a:ext cx="2355676" cy="46258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6326662"/>
            <a:ext cx="23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Kabeldurchführung (3)</a:t>
            </a:r>
            <a:endParaRPr lang="de-DE" dirty="0"/>
          </a:p>
        </p:txBody>
      </p:sp>
      <p:sp>
        <p:nvSpPr>
          <p:cNvPr id="12" name="Oval 11"/>
          <p:cNvSpPr/>
          <p:nvPr/>
        </p:nvSpPr>
        <p:spPr>
          <a:xfrm>
            <a:off x="3934013" y="1832969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8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Freifunk\richtfunk\Standorte\Wilhelmsburg-BUEBSW\Bilder\DSC01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28746" y="1142746"/>
            <a:ext cx="6858000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reifunk\richtfunk\Standorte\Wilhelmsburg-BUEBSW\Bilder\DSC01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2" y="3124484"/>
            <a:ext cx="4472142" cy="29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Freifunk\richtfunk\Standorte\Wilhelmsburg-BUEBSW\Bilder\DSC01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2142" cy="29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263964" y="5445224"/>
            <a:ext cx="1435828" cy="7920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72" y="6211669"/>
            <a:ext cx="234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Montageort </a:t>
            </a:r>
            <a:r>
              <a:rPr lang="de-DE" dirty="0" err="1" smtClean="0"/>
              <a:t>Rackgehäuse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-4812" y="925286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3834397" y="605837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0" name="Oval 9"/>
          <p:cNvSpPr/>
          <p:nvPr/>
        </p:nvSpPr>
        <p:spPr>
          <a:xfrm>
            <a:off x="3347864" y="422108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3" name="Oval 12"/>
          <p:cNvSpPr/>
          <p:nvPr/>
        </p:nvSpPr>
        <p:spPr>
          <a:xfrm>
            <a:off x="59726" y="316113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Oval 15"/>
          <p:cNvSpPr/>
          <p:nvPr/>
        </p:nvSpPr>
        <p:spPr>
          <a:xfrm>
            <a:off x="8768634" y="925286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2136682" y="6211668"/>
            <a:ext cx="234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Unterverteilung</a:t>
            </a:r>
          </a:p>
          <a:p>
            <a:pPr algn="ctr"/>
            <a:r>
              <a:rPr lang="de-DE" dirty="0" smtClean="0"/>
              <a:t>Behörde</a:t>
            </a:r>
            <a:endParaRPr lang="de-D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102259" y="4941168"/>
            <a:ext cx="2125925" cy="154585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Nutzung der Kabeltrasse von der Unterverteilung (Markierung „0“) bis zum Ende der Kabeltrasse (Markierung „4“).</a:t>
            </a:r>
          </a:p>
          <a:p>
            <a:pPr lvl="1"/>
            <a:r>
              <a:rPr lang="de-DE" sz="2000" dirty="0"/>
              <a:t>c</a:t>
            </a:r>
            <a:r>
              <a:rPr lang="de-DE" sz="2000" dirty="0" smtClean="0"/>
              <a:t>a. 25m ohne vertikale Strecken</a:t>
            </a:r>
          </a:p>
          <a:p>
            <a:r>
              <a:rPr lang="de-DE" sz="2400" dirty="0" smtClean="0"/>
              <a:t>Stromversorgung: TN-S System</a:t>
            </a:r>
            <a:endParaRPr lang="de-DE" sz="2400" dirty="0"/>
          </a:p>
          <a:p>
            <a:pPr lvl="1"/>
            <a:r>
              <a:rPr lang="de-DE" sz="2000" dirty="0" smtClean="0"/>
              <a:t>Planung über separate Dateien </a:t>
            </a:r>
            <a:r>
              <a:rPr lang="de-DE" sz="2000" i="1" dirty="0" smtClean="0"/>
              <a:t>Stromlaufplan</a:t>
            </a:r>
            <a:r>
              <a:rPr lang="de-DE" sz="2000" dirty="0" smtClean="0"/>
              <a:t> und </a:t>
            </a:r>
            <a:r>
              <a:rPr lang="de-DE" sz="2000" i="1" dirty="0" smtClean="0"/>
              <a:t>Schema</a:t>
            </a:r>
          </a:p>
          <a:p>
            <a:pPr lvl="1"/>
            <a:r>
              <a:rPr lang="de-DE" sz="2000" dirty="0"/>
              <a:t>In der Verteilung im 13. OG montieren wir einen einpoligen DO2 </a:t>
            </a:r>
            <a:r>
              <a:rPr lang="de-DE" sz="2000" dirty="0" err="1"/>
              <a:t>Trenner</a:t>
            </a:r>
            <a:r>
              <a:rPr lang="de-DE" sz="2000" dirty="0"/>
              <a:t> und einen Kombi-</a:t>
            </a:r>
            <a:r>
              <a:rPr lang="de-DE" sz="2000" dirty="0" err="1"/>
              <a:t>Ableiter</a:t>
            </a:r>
            <a:r>
              <a:rPr lang="de-DE" sz="2000" dirty="0"/>
              <a:t> (z.B. </a:t>
            </a:r>
            <a:r>
              <a:rPr lang="de-DE" sz="2000" dirty="0" err="1"/>
              <a:t>DEHNVentil</a:t>
            </a:r>
            <a:r>
              <a:rPr lang="de-DE" sz="2000" dirty="0"/>
              <a:t>). Von dort per geeignetem Kabel zu dem Montageort des </a:t>
            </a:r>
            <a:r>
              <a:rPr lang="de-DE" sz="2000" dirty="0" err="1"/>
              <a:t>Rackgehäuses</a:t>
            </a:r>
            <a:r>
              <a:rPr lang="de-DE" sz="2000" dirty="0"/>
              <a:t> per Kabeltrasse. In unser eigenen Unterverteilung kommt ein </a:t>
            </a:r>
            <a:r>
              <a:rPr lang="de-DE" sz="2000" dirty="0" err="1"/>
              <a:t>Überspannungsableiter</a:t>
            </a:r>
            <a:r>
              <a:rPr lang="de-DE" sz="2000" dirty="0"/>
              <a:t> (z.B. </a:t>
            </a:r>
            <a:r>
              <a:rPr lang="de-DE" sz="2000" dirty="0" err="1"/>
              <a:t>DEHNrail</a:t>
            </a:r>
            <a:r>
              <a:rPr lang="de-DE" sz="2000" dirty="0"/>
              <a:t>) sowie ein FI-Schutzschalter und zwei Leitungsschutzschalter zum </a:t>
            </a:r>
            <a:r>
              <a:rPr lang="de-DE" sz="2000" dirty="0" smtClean="0"/>
              <a:t>Einsatz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4886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Fragen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Nutzung der Potentialausgleichsschiene neben unserem Gehäuse</a:t>
            </a:r>
          </a:p>
          <a:p>
            <a:pPr lvl="1"/>
            <a:r>
              <a:rPr lang="de-DE" sz="2000" dirty="0" smtClean="0"/>
              <a:t>Anschluss von Ethernet Überspannungsschutz und/oder </a:t>
            </a:r>
            <a:r>
              <a:rPr lang="de-DE" sz="2000" dirty="0" err="1" smtClean="0"/>
              <a:t>DEHNrail</a:t>
            </a:r>
            <a:r>
              <a:rPr lang="de-DE" sz="2000" dirty="0" smtClean="0"/>
              <a:t>?</a:t>
            </a:r>
          </a:p>
          <a:p>
            <a:r>
              <a:rPr lang="de-DE" sz="2400" dirty="0" smtClean="0"/>
              <a:t>Offene Fragen zur Montage in Unterverteilung Behörde?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7824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Ziele</a:t>
            </a:r>
            <a:r>
              <a:rPr lang="en-US" dirty="0" smtClean="0"/>
              <a:t> &amp; </a:t>
            </a:r>
            <a:r>
              <a:rPr lang="en-US" dirty="0" err="1" smtClean="0"/>
              <a:t>Allgemeines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2900" dirty="0" smtClean="0"/>
              <a:t>Idealer, sehr hoher Standort mit Sichtverbindung in die Hamburger Innenstadt und nach Harburg.</a:t>
            </a:r>
          </a:p>
          <a:p>
            <a:r>
              <a:rPr lang="de-DE" sz="2900" dirty="0" smtClean="0"/>
              <a:t>Gute Möglichkeit, die Elbinsel ans Richtfunknetz von Freifunk Hamburg anzubinden.</a:t>
            </a:r>
          </a:p>
          <a:p>
            <a:endParaRPr lang="de-DE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Ansprechpartner von Freifunk Hamburg ist Leo Krüger (leo@hamburg.freifunk.net)</a:t>
            </a:r>
          </a:p>
          <a:p>
            <a:r>
              <a:rPr lang="de-DE" dirty="0" smtClean="0"/>
              <a:t>Prüfung, Abnahme und Dokumentation der Elektro-Arbeiten durch Elektrofachkraft (Freifunk Hamburg)</a:t>
            </a:r>
          </a:p>
          <a:p>
            <a:r>
              <a:rPr lang="de-DE" dirty="0" smtClean="0"/>
              <a:t>Alle Arbeiten werden von Freifunk Hamburg ehrenamtlich und für den Gebäudeanbieter kostenlos durchgeführt.</a:t>
            </a:r>
          </a:p>
          <a:p>
            <a:r>
              <a:rPr lang="de-DE" dirty="0" smtClean="0"/>
              <a:t>Der Gebäudeanbieter stellt Zugang zum Dach und Strom zum Betrieb der Anlage.</a:t>
            </a:r>
          </a:p>
          <a:p>
            <a:r>
              <a:rPr lang="de-DE" dirty="0" smtClean="0"/>
              <a:t>Details siehe Dachnutzungsvertrag.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805360"/>
            <a:ext cx="581501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923928" y="1403484"/>
            <a:ext cx="1656184" cy="274559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860032" y="1403484"/>
            <a:ext cx="720080" cy="274559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64088" y="4149081"/>
            <a:ext cx="216024" cy="245001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6325" y="1403484"/>
            <a:ext cx="262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Zirkusweg</a:t>
            </a:r>
            <a:r>
              <a:rPr lang="en-US" dirty="0" smtClean="0"/>
              <a:t> 1 (</a:t>
            </a:r>
            <a:r>
              <a:rPr lang="en-US" dirty="0" err="1" smtClean="0"/>
              <a:t>Artfiles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8568" y="1198493"/>
            <a:ext cx="256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möglicherweise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Mokrystr</a:t>
            </a:r>
            <a:r>
              <a:rPr lang="en-US" dirty="0" smtClean="0"/>
              <a:t>. (</a:t>
            </a:r>
            <a:r>
              <a:rPr lang="en-US" dirty="0" err="1" smtClean="0"/>
              <a:t>Wilhelmsburg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6167045"/>
            <a:ext cx="32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Richtung</a:t>
            </a:r>
            <a:r>
              <a:rPr lang="en-US" dirty="0" smtClean="0"/>
              <a:t> </a:t>
            </a:r>
            <a:r>
              <a:rPr lang="en-US" dirty="0" err="1" smtClean="0"/>
              <a:t>Harburg</a:t>
            </a:r>
            <a:r>
              <a:rPr lang="en-US" dirty="0" smtClean="0"/>
              <a:t>/</a:t>
            </a:r>
            <a:r>
              <a:rPr lang="en-US" dirty="0" err="1" smtClean="0"/>
              <a:t>Heimfeld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evtl</a:t>
            </a:r>
            <a:r>
              <a:rPr lang="en-US" dirty="0" smtClean="0"/>
              <a:t>. St. Paulus </a:t>
            </a:r>
            <a:r>
              <a:rPr lang="en-US" dirty="0" err="1" smtClean="0"/>
              <a:t>Kirche</a:t>
            </a:r>
            <a:r>
              <a:rPr lang="en-US" dirty="0" smtClean="0"/>
              <a:t> </a:t>
            </a:r>
            <a:r>
              <a:rPr lang="en-US" dirty="0" err="1" smtClean="0"/>
              <a:t>Heimfeld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244408" y="3212976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7973955" y="3734611"/>
            <a:ext cx="8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Norden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Mögliche</a:t>
            </a:r>
            <a:r>
              <a:rPr lang="en-US" dirty="0" smtClean="0"/>
              <a:t> </a:t>
            </a:r>
            <a:r>
              <a:rPr lang="en-US" dirty="0" err="1" smtClean="0"/>
              <a:t>Richtfunkstrecken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 dem Dach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Planung Richtfunk BUE/BSW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2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Freistehender Mast mit Ständer, der mit Gehwegplatten beschwert ist</a:t>
            </a:r>
          </a:p>
          <a:p>
            <a:r>
              <a:rPr lang="de-DE" sz="2400" dirty="0" smtClean="0"/>
              <a:t>Blitzschutz durch eigene Blitzfangstange</a:t>
            </a:r>
          </a:p>
          <a:p>
            <a:r>
              <a:rPr lang="de-DE" sz="2400" dirty="0" smtClean="0"/>
              <a:t>Nutzung vorhandene Dachdurchführung für Netzwerkkabel</a:t>
            </a:r>
          </a:p>
          <a:p>
            <a:r>
              <a:rPr lang="de-DE" sz="2400" dirty="0"/>
              <a:t>Antennen </a:t>
            </a:r>
            <a:r>
              <a:rPr lang="de-DE" sz="2400" dirty="0" smtClean="0"/>
              <a:t>mit Durchmesser </a:t>
            </a:r>
            <a:r>
              <a:rPr lang="de-DE" sz="2400" dirty="0"/>
              <a:t>von 20cm bis maximal 50cm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54826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reifunk\richtfunk\Standorte\Wilhelmsburg-BUEBSW\Bilder\DSC01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917"/>
            <a:ext cx="9139436" cy="60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39552" y="3356992"/>
            <a:ext cx="2520280" cy="432048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9792" y="2898656"/>
            <a:ext cx="939947" cy="1178416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59083" y="2564904"/>
            <a:ext cx="461189" cy="144016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20272" y="188640"/>
            <a:ext cx="216024" cy="237626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20272" y="2564904"/>
            <a:ext cx="1728192" cy="576064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75856" y="37797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310</a:t>
            </a:r>
            <a:endParaRPr lang="de-DE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496" y="2276872"/>
            <a:ext cx="93610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5686" y="20922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1531830" y="33934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130</a:t>
            </a:r>
            <a:endParaRPr lang="de-DE" dirty="0"/>
          </a:p>
        </p:txBody>
      </p:sp>
      <p:sp>
        <p:nvSpPr>
          <p:cNvPr id="42" name="TextBox 41"/>
          <p:cNvSpPr txBox="1"/>
          <p:nvPr/>
        </p:nvSpPr>
        <p:spPr>
          <a:xfrm>
            <a:off x="6580325" y="24683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70</a:t>
            </a:r>
            <a:endParaRPr lang="de-DE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27809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195</a:t>
            </a:r>
            <a:endParaRPr lang="de-DE" dirty="0"/>
          </a:p>
        </p:txBody>
      </p:sp>
      <p:sp>
        <p:nvSpPr>
          <p:cNvPr id="44" name="TextBox 43"/>
          <p:cNvSpPr txBox="1"/>
          <p:nvPr/>
        </p:nvSpPr>
        <p:spPr>
          <a:xfrm>
            <a:off x="6968434" y="3326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280</a:t>
            </a:r>
            <a:endParaRPr lang="de-DE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35696" y="1712620"/>
            <a:ext cx="864096" cy="1186036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33455" y="20201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1120</a:t>
            </a:r>
            <a:endParaRPr lang="de-DE" dirty="0"/>
          </a:p>
        </p:txBody>
      </p:sp>
      <p:sp>
        <p:nvSpPr>
          <p:cNvPr id="2075" name="TextBox 2074"/>
          <p:cNvSpPr txBox="1"/>
          <p:nvPr/>
        </p:nvSpPr>
        <p:spPr>
          <a:xfrm>
            <a:off x="5898566" y="6525344"/>
            <a:ext cx="13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Blitzschutz</a:t>
            </a:r>
            <a:endParaRPr lang="de-DE" dirty="0"/>
          </a:p>
        </p:txBody>
      </p:sp>
      <p:cxnSp>
        <p:nvCxnSpPr>
          <p:cNvPr id="69" name="Straight Arrow Connector 68"/>
          <p:cNvCxnSpPr>
            <a:stCxn id="2075" idx="0"/>
          </p:cNvCxnSpPr>
          <p:nvPr/>
        </p:nvCxnSpPr>
        <p:spPr>
          <a:xfrm flipH="1" flipV="1">
            <a:off x="6300192" y="3627402"/>
            <a:ext cx="267239" cy="2897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75" idx="0"/>
          </p:cNvCxnSpPr>
          <p:nvPr/>
        </p:nvCxnSpPr>
        <p:spPr>
          <a:xfrm flipV="1">
            <a:off x="6567431" y="3002607"/>
            <a:ext cx="668865" cy="35227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2" idx="0"/>
          </p:cNvCxnSpPr>
          <p:nvPr/>
        </p:nvCxnSpPr>
        <p:spPr>
          <a:xfrm flipV="1">
            <a:off x="2784676" y="4509120"/>
            <a:ext cx="1162374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789439" y="6165304"/>
            <a:ext cx="19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Absicherungsseil</a:t>
            </a:r>
            <a:endParaRPr lang="de-DE" dirty="0"/>
          </a:p>
        </p:txBody>
      </p:sp>
      <p:cxnSp>
        <p:nvCxnSpPr>
          <p:cNvPr id="83" name="Straight Arrow Connector 82"/>
          <p:cNvCxnSpPr>
            <a:stCxn id="85" idx="0"/>
          </p:cNvCxnSpPr>
          <p:nvPr/>
        </p:nvCxnSpPr>
        <p:spPr>
          <a:xfrm flipH="1" flipV="1">
            <a:off x="7128284" y="1415584"/>
            <a:ext cx="970897" cy="51004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128284" y="6516052"/>
            <a:ext cx="194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Blitzfangstange (2)</a:t>
            </a:r>
            <a:endParaRPr lang="de-DE" dirty="0"/>
          </a:p>
        </p:txBody>
      </p:sp>
      <p:sp>
        <p:nvSpPr>
          <p:cNvPr id="49" name="Oval 48"/>
          <p:cNvSpPr/>
          <p:nvPr/>
        </p:nvSpPr>
        <p:spPr>
          <a:xfrm>
            <a:off x="1459626" y="1660517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7" name="Oval 86"/>
          <p:cNvSpPr/>
          <p:nvPr/>
        </p:nvSpPr>
        <p:spPr>
          <a:xfrm>
            <a:off x="6655746" y="2242199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2843807" y="2833315"/>
            <a:ext cx="1725865" cy="650721"/>
          </a:xfrm>
          <a:custGeom>
            <a:avLst/>
            <a:gdLst>
              <a:gd name="connsiteX0" fmla="*/ 0 w 1076277"/>
              <a:gd name="connsiteY0" fmla="*/ 0 h 818376"/>
              <a:gd name="connsiteX1" fmla="*/ 1076277 w 1076277"/>
              <a:gd name="connsiteY1" fmla="*/ 0 h 818376"/>
              <a:gd name="connsiteX2" fmla="*/ 1076277 w 1076277"/>
              <a:gd name="connsiteY2" fmla="*/ 818376 h 818376"/>
              <a:gd name="connsiteX3" fmla="*/ 0 w 1076277"/>
              <a:gd name="connsiteY3" fmla="*/ 818376 h 818376"/>
              <a:gd name="connsiteX4" fmla="*/ 0 w 1076277"/>
              <a:gd name="connsiteY4" fmla="*/ 0 h 818376"/>
              <a:gd name="connsiteX0" fmla="*/ 0 w 1678257"/>
              <a:gd name="connsiteY0" fmla="*/ 129540 h 818376"/>
              <a:gd name="connsiteX1" fmla="*/ 1678257 w 1678257"/>
              <a:gd name="connsiteY1" fmla="*/ 0 h 818376"/>
              <a:gd name="connsiteX2" fmla="*/ 1678257 w 1678257"/>
              <a:gd name="connsiteY2" fmla="*/ 818376 h 818376"/>
              <a:gd name="connsiteX3" fmla="*/ 601980 w 1678257"/>
              <a:gd name="connsiteY3" fmla="*/ 818376 h 818376"/>
              <a:gd name="connsiteX4" fmla="*/ 0 w 1678257"/>
              <a:gd name="connsiteY4" fmla="*/ 129540 h 818376"/>
              <a:gd name="connsiteX0" fmla="*/ 0 w 1678257"/>
              <a:gd name="connsiteY0" fmla="*/ 152400 h 841236"/>
              <a:gd name="connsiteX1" fmla="*/ 1167717 w 1678257"/>
              <a:gd name="connsiteY1" fmla="*/ 0 h 841236"/>
              <a:gd name="connsiteX2" fmla="*/ 1678257 w 1678257"/>
              <a:gd name="connsiteY2" fmla="*/ 841236 h 841236"/>
              <a:gd name="connsiteX3" fmla="*/ 601980 w 1678257"/>
              <a:gd name="connsiteY3" fmla="*/ 841236 h 841236"/>
              <a:gd name="connsiteX4" fmla="*/ 0 w 1678257"/>
              <a:gd name="connsiteY4" fmla="*/ 152400 h 841236"/>
              <a:gd name="connsiteX0" fmla="*/ 0 w 1617297"/>
              <a:gd name="connsiteY0" fmla="*/ 152400 h 841236"/>
              <a:gd name="connsiteX1" fmla="*/ 1167717 w 1617297"/>
              <a:gd name="connsiteY1" fmla="*/ 0 h 841236"/>
              <a:gd name="connsiteX2" fmla="*/ 1617297 w 1617297"/>
              <a:gd name="connsiteY2" fmla="*/ 627876 h 841236"/>
              <a:gd name="connsiteX3" fmla="*/ 601980 w 1617297"/>
              <a:gd name="connsiteY3" fmla="*/ 841236 h 841236"/>
              <a:gd name="connsiteX4" fmla="*/ 0 w 1617297"/>
              <a:gd name="connsiteY4" fmla="*/ 152400 h 841236"/>
              <a:gd name="connsiteX0" fmla="*/ 0 w 1990677"/>
              <a:gd name="connsiteY0" fmla="*/ 152400 h 841236"/>
              <a:gd name="connsiteX1" fmla="*/ 1167717 w 1990677"/>
              <a:gd name="connsiteY1" fmla="*/ 0 h 841236"/>
              <a:gd name="connsiteX2" fmla="*/ 1990677 w 1990677"/>
              <a:gd name="connsiteY2" fmla="*/ 559296 h 841236"/>
              <a:gd name="connsiteX3" fmla="*/ 601980 w 1990677"/>
              <a:gd name="connsiteY3" fmla="*/ 841236 h 841236"/>
              <a:gd name="connsiteX4" fmla="*/ 0 w 1990677"/>
              <a:gd name="connsiteY4" fmla="*/ 152400 h 841236"/>
              <a:gd name="connsiteX0" fmla="*/ 0 w 1929717"/>
              <a:gd name="connsiteY0" fmla="*/ 152400 h 841236"/>
              <a:gd name="connsiteX1" fmla="*/ 1167717 w 1929717"/>
              <a:gd name="connsiteY1" fmla="*/ 0 h 841236"/>
              <a:gd name="connsiteX2" fmla="*/ 1929717 w 1929717"/>
              <a:gd name="connsiteY2" fmla="*/ 582156 h 841236"/>
              <a:gd name="connsiteX3" fmla="*/ 601980 w 1929717"/>
              <a:gd name="connsiteY3" fmla="*/ 841236 h 841236"/>
              <a:gd name="connsiteX4" fmla="*/ 0 w 1929717"/>
              <a:gd name="connsiteY4" fmla="*/ 152400 h 841236"/>
              <a:gd name="connsiteX0" fmla="*/ 0 w 1899237"/>
              <a:gd name="connsiteY0" fmla="*/ 152400 h 841236"/>
              <a:gd name="connsiteX1" fmla="*/ 1167717 w 1899237"/>
              <a:gd name="connsiteY1" fmla="*/ 0 h 841236"/>
              <a:gd name="connsiteX2" fmla="*/ 1899237 w 1899237"/>
              <a:gd name="connsiteY2" fmla="*/ 582156 h 841236"/>
              <a:gd name="connsiteX3" fmla="*/ 601980 w 1899237"/>
              <a:gd name="connsiteY3" fmla="*/ 841236 h 841236"/>
              <a:gd name="connsiteX4" fmla="*/ 0 w 1899237"/>
              <a:gd name="connsiteY4" fmla="*/ 152400 h 841236"/>
              <a:gd name="connsiteX0" fmla="*/ 0 w 1899237"/>
              <a:gd name="connsiteY0" fmla="*/ 152400 h 872886"/>
              <a:gd name="connsiteX1" fmla="*/ 1167717 w 1899237"/>
              <a:gd name="connsiteY1" fmla="*/ 0 h 872886"/>
              <a:gd name="connsiteX2" fmla="*/ 1899237 w 1899237"/>
              <a:gd name="connsiteY2" fmla="*/ 582156 h 872886"/>
              <a:gd name="connsiteX3" fmla="*/ 430268 w 1899237"/>
              <a:gd name="connsiteY3" fmla="*/ 872886 h 872886"/>
              <a:gd name="connsiteX4" fmla="*/ 0 w 1899237"/>
              <a:gd name="connsiteY4" fmla="*/ 152400 h 872886"/>
              <a:gd name="connsiteX0" fmla="*/ 0 w 1899237"/>
              <a:gd name="connsiteY0" fmla="*/ 196710 h 917196"/>
              <a:gd name="connsiteX1" fmla="*/ 1139872 w 1899237"/>
              <a:gd name="connsiteY1" fmla="*/ 0 h 917196"/>
              <a:gd name="connsiteX2" fmla="*/ 1899237 w 1899237"/>
              <a:gd name="connsiteY2" fmla="*/ 626466 h 917196"/>
              <a:gd name="connsiteX3" fmla="*/ 430268 w 1899237"/>
              <a:gd name="connsiteY3" fmla="*/ 917196 h 917196"/>
              <a:gd name="connsiteX4" fmla="*/ 0 w 1899237"/>
              <a:gd name="connsiteY4" fmla="*/ 196710 h 917196"/>
              <a:gd name="connsiteX0" fmla="*/ 0 w 1797138"/>
              <a:gd name="connsiteY0" fmla="*/ 196710 h 917196"/>
              <a:gd name="connsiteX1" fmla="*/ 1139872 w 1797138"/>
              <a:gd name="connsiteY1" fmla="*/ 0 h 917196"/>
              <a:gd name="connsiteX2" fmla="*/ 1797138 w 1797138"/>
              <a:gd name="connsiteY2" fmla="*/ 544176 h 917196"/>
              <a:gd name="connsiteX3" fmla="*/ 430268 w 1797138"/>
              <a:gd name="connsiteY3" fmla="*/ 917196 h 917196"/>
              <a:gd name="connsiteX4" fmla="*/ 0 w 1797138"/>
              <a:gd name="connsiteY4" fmla="*/ 196710 h 917196"/>
              <a:gd name="connsiteX0" fmla="*/ 0 w 1811061"/>
              <a:gd name="connsiteY0" fmla="*/ 196710 h 917196"/>
              <a:gd name="connsiteX1" fmla="*/ 1139872 w 1811061"/>
              <a:gd name="connsiteY1" fmla="*/ 0 h 917196"/>
              <a:gd name="connsiteX2" fmla="*/ 1811061 w 1811061"/>
              <a:gd name="connsiteY2" fmla="*/ 582156 h 917196"/>
              <a:gd name="connsiteX3" fmla="*/ 430268 w 1811061"/>
              <a:gd name="connsiteY3" fmla="*/ 917196 h 917196"/>
              <a:gd name="connsiteX4" fmla="*/ 0 w 1811061"/>
              <a:gd name="connsiteY4" fmla="*/ 196710 h 917196"/>
              <a:gd name="connsiteX0" fmla="*/ 0 w 2024541"/>
              <a:gd name="connsiteY0" fmla="*/ 196710 h 917196"/>
              <a:gd name="connsiteX1" fmla="*/ 1139872 w 2024541"/>
              <a:gd name="connsiteY1" fmla="*/ 0 h 917196"/>
              <a:gd name="connsiteX2" fmla="*/ 2024541 w 2024541"/>
              <a:gd name="connsiteY2" fmla="*/ 525186 h 917196"/>
              <a:gd name="connsiteX3" fmla="*/ 430268 w 2024541"/>
              <a:gd name="connsiteY3" fmla="*/ 917196 h 917196"/>
              <a:gd name="connsiteX4" fmla="*/ 0 w 2024541"/>
              <a:gd name="connsiteY4" fmla="*/ 196710 h 917196"/>
              <a:gd name="connsiteX0" fmla="*/ 0 w 1945646"/>
              <a:gd name="connsiteY0" fmla="*/ 196710 h 917196"/>
              <a:gd name="connsiteX1" fmla="*/ 1139872 w 1945646"/>
              <a:gd name="connsiteY1" fmla="*/ 0 h 917196"/>
              <a:gd name="connsiteX2" fmla="*/ 1945646 w 1945646"/>
              <a:gd name="connsiteY2" fmla="*/ 544176 h 917196"/>
              <a:gd name="connsiteX3" fmla="*/ 430268 w 1945646"/>
              <a:gd name="connsiteY3" fmla="*/ 917196 h 917196"/>
              <a:gd name="connsiteX4" fmla="*/ 0 w 1945646"/>
              <a:gd name="connsiteY4" fmla="*/ 196710 h 917196"/>
              <a:gd name="connsiteX0" fmla="*/ 0 w 1889956"/>
              <a:gd name="connsiteY0" fmla="*/ 196710 h 917196"/>
              <a:gd name="connsiteX1" fmla="*/ 1139872 w 1889956"/>
              <a:gd name="connsiteY1" fmla="*/ 0 h 917196"/>
              <a:gd name="connsiteX2" fmla="*/ 1889956 w 1889956"/>
              <a:gd name="connsiteY2" fmla="*/ 544176 h 917196"/>
              <a:gd name="connsiteX3" fmla="*/ 430268 w 1889956"/>
              <a:gd name="connsiteY3" fmla="*/ 917196 h 917196"/>
              <a:gd name="connsiteX4" fmla="*/ 0 w 1889956"/>
              <a:gd name="connsiteY4" fmla="*/ 196710 h 917196"/>
              <a:gd name="connsiteX0" fmla="*/ 0 w 1950287"/>
              <a:gd name="connsiteY0" fmla="*/ 196710 h 917196"/>
              <a:gd name="connsiteX1" fmla="*/ 1139872 w 1950287"/>
              <a:gd name="connsiteY1" fmla="*/ 0 h 917196"/>
              <a:gd name="connsiteX2" fmla="*/ 1950287 w 1950287"/>
              <a:gd name="connsiteY2" fmla="*/ 512526 h 917196"/>
              <a:gd name="connsiteX3" fmla="*/ 430268 w 1950287"/>
              <a:gd name="connsiteY3" fmla="*/ 917196 h 917196"/>
              <a:gd name="connsiteX4" fmla="*/ 0 w 1950287"/>
              <a:gd name="connsiteY4" fmla="*/ 196710 h 917196"/>
              <a:gd name="connsiteX0" fmla="*/ 0 w 1950287"/>
              <a:gd name="connsiteY0" fmla="*/ 146070 h 866556"/>
              <a:gd name="connsiteX1" fmla="*/ 861420 w 1950287"/>
              <a:gd name="connsiteY1" fmla="*/ 0 h 866556"/>
              <a:gd name="connsiteX2" fmla="*/ 1950287 w 1950287"/>
              <a:gd name="connsiteY2" fmla="*/ 461886 h 866556"/>
              <a:gd name="connsiteX3" fmla="*/ 430268 w 1950287"/>
              <a:gd name="connsiteY3" fmla="*/ 866556 h 866556"/>
              <a:gd name="connsiteX4" fmla="*/ 0 w 1950287"/>
              <a:gd name="connsiteY4" fmla="*/ 146070 h 866556"/>
              <a:gd name="connsiteX0" fmla="*/ 0 w 1685757"/>
              <a:gd name="connsiteY0" fmla="*/ 146070 h 866556"/>
              <a:gd name="connsiteX1" fmla="*/ 861420 w 1685757"/>
              <a:gd name="connsiteY1" fmla="*/ 0 h 866556"/>
              <a:gd name="connsiteX2" fmla="*/ 1685757 w 1685757"/>
              <a:gd name="connsiteY2" fmla="*/ 525186 h 866556"/>
              <a:gd name="connsiteX3" fmla="*/ 430268 w 1685757"/>
              <a:gd name="connsiteY3" fmla="*/ 866556 h 866556"/>
              <a:gd name="connsiteX4" fmla="*/ 0 w 1685757"/>
              <a:gd name="connsiteY4" fmla="*/ 146070 h 866556"/>
              <a:gd name="connsiteX0" fmla="*/ 0 w 1602221"/>
              <a:gd name="connsiteY0" fmla="*/ 146070 h 866556"/>
              <a:gd name="connsiteX1" fmla="*/ 861420 w 1602221"/>
              <a:gd name="connsiteY1" fmla="*/ 0 h 866556"/>
              <a:gd name="connsiteX2" fmla="*/ 1602221 w 1602221"/>
              <a:gd name="connsiteY2" fmla="*/ 550506 h 866556"/>
              <a:gd name="connsiteX3" fmla="*/ 430268 w 1602221"/>
              <a:gd name="connsiteY3" fmla="*/ 866556 h 866556"/>
              <a:gd name="connsiteX4" fmla="*/ 0 w 1602221"/>
              <a:gd name="connsiteY4" fmla="*/ 146070 h 866556"/>
              <a:gd name="connsiteX0" fmla="*/ 0 w 1546531"/>
              <a:gd name="connsiteY0" fmla="*/ 146070 h 866556"/>
              <a:gd name="connsiteX1" fmla="*/ 861420 w 1546531"/>
              <a:gd name="connsiteY1" fmla="*/ 0 h 866556"/>
              <a:gd name="connsiteX2" fmla="*/ 1546531 w 1546531"/>
              <a:gd name="connsiteY2" fmla="*/ 575826 h 866556"/>
              <a:gd name="connsiteX3" fmla="*/ 430268 w 1546531"/>
              <a:gd name="connsiteY3" fmla="*/ 866556 h 866556"/>
              <a:gd name="connsiteX4" fmla="*/ 0 w 1546531"/>
              <a:gd name="connsiteY4" fmla="*/ 146070 h 866556"/>
              <a:gd name="connsiteX0" fmla="*/ 0 w 1537249"/>
              <a:gd name="connsiteY0" fmla="*/ 146070 h 866556"/>
              <a:gd name="connsiteX1" fmla="*/ 861420 w 1537249"/>
              <a:gd name="connsiteY1" fmla="*/ 0 h 866556"/>
              <a:gd name="connsiteX2" fmla="*/ 1537249 w 1537249"/>
              <a:gd name="connsiteY2" fmla="*/ 607476 h 866556"/>
              <a:gd name="connsiteX3" fmla="*/ 430268 w 1537249"/>
              <a:gd name="connsiteY3" fmla="*/ 866556 h 866556"/>
              <a:gd name="connsiteX4" fmla="*/ 0 w 1537249"/>
              <a:gd name="connsiteY4" fmla="*/ 146070 h 866556"/>
              <a:gd name="connsiteX0" fmla="*/ 0 w 1537249"/>
              <a:gd name="connsiteY0" fmla="*/ 146070 h 607476"/>
              <a:gd name="connsiteX1" fmla="*/ 861420 w 1537249"/>
              <a:gd name="connsiteY1" fmla="*/ 0 h 607476"/>
              <a:gd name="connsiteX2" fmla="*/ 1537249 w 1537249"/>
              <a:gd name="connsiteY2" fmla="*/ 607476 h 607476"/>
              <a:gd name="connsiteX3" fmla="*/ 262036 w 1537249"/>
              <a:gd name="connsiteY3" fmla="*/ 581706 h 607476"/>
              <a:gd name="connsiteX4" fmla="*/ 0 w 1537249"/>
              <a:gd name="connsiteY4" fmla="*/ 146070 h 607476"/>
              <a:gd name="connsiteX0" fmla="*/ 0 w 1264598"/>
              <a:gd name="connsiteY0" fmla="*/ 146070 h 581706"/>
              <a:gd name="connsiteX1" fmla="*/ 861420 w 1264598"/>
              <a:gd name="connsiteY1" fmla="*/ 0 h 581706"/>
              <a:gd name="connsiteX2" fmla="*/ 1264598 w 1264598"/>
              <a:gd name="connsiteY2" fmla="*/ 366145 h 581706"/>
              <a:gd name="connsiteX3" fmla="*/ 262036 w 1264598"/>
              <a:gd name="connsiteY3" fmla="*/ 581706 h 581706"/>
              <a:gd name="connsiteX4" fmla="*/ 0 w 1264598"/>
              <a:gd name="connsiteY4" fmla="*/ 146070 h 581706"/>
              <a:gd name="connsiteX0" fmla="*/ 0 w 1264598"/>
              <a:gd name="connsiteY0" fmla="*/ 146070 h 652918"/>
              <a:gd name="connsiteX1" fmla="*/ 861420 w 1264598"/>
              <a:gd name="connsiteY1" fmla="*/ 0 h 652918"/>
              <a:gd name="connsiteX2" fmla="*/ 1264598 w 1264598"/>
              <a:gd name="connsiteY2" fmla="*/ 366145 h 652918"/>
              <a:gd name="connsiteX3" fmla="*/ 302643 w 1264598"/>
              <a:gd name="connsiteY3" fmla="*/ 652918 h 652918"/>
              <a:gd name="connsiteX4" fmla="*/ 0 w 1264598"/>
              <a:gd name="connsiteY4" fmla="*/ 146070 h 652918"/>
              <a:gd name="connsiteX0" fmla="*/ 0 w 1264598"/>
              <a:gd name="connsiteY0" fmla="*/ 146070 h 577749"/>
              <a:gd name="connsiteX1" fmla="*/ 861420 w 1264598"/>
              <a:gd name="connsiteY1" fmla="*/ 0 h 577749"/>
              <a:gd name="connsiteX2" fmla="*/ 1264598 w 1264598"/>
              <a:gd name="connsiteY2" fmla="*/ 366145 h 577749"/>
              <a:gd name="connsiteX3" fmla="*/ 256234 w 1264598"/>
              <a:gd name="connsiteY3" fmla="*/ 577749 h 577749"/>
              <a:gd name="connsiteX4" fmla="*/ 0 w 1264598"/>
              <a:gd name="connsiteY4" fmla="*/ 146070 h 577749"/>
              <a:gd name="connsiteX0" fmla="*/ 0 w 1264598"/>
              <a:gd name="connsiteY0" fmla="*/ 102551 h 534230"/>
              <a:gd name="connsiteX1" fmla="*/ 617774 w 1264598"/>
              <a:gd name="connsiteY1" fmla="*/ 0 h 534230"/>
              <a:gd name="connsiteX2" fmla="*/ 1264598 w 1264598"/>
              <a:gd name="connsiteY2" fmla="*/ 322626 h 534230"/>
              <a:gd name="connsiteX3" fmla="*/ 256234 w 1264598"/>
              <a:gd name="connsiteY3" fmla="*/ 534230 h 534230"/>
              <a:gd name="connsiteX4" fmla="*/ 0 w 1264598"/>
              <a:gd name="connsiteY4" fmla="*/ 102551 h 534230"/>
              <a:gd name="connsiteX0" fmla="*/ 0 w 1026753"/>
              <a:gd name="connsiteY0" fmla="*/ 102551 h 534230"/>
              <a:gd name="connsiteX1" fmla="*/ 617774 w 1026753"/>
              <a:gd name="connsiteY1" fmla="*/ 0 h 534230"/>
              <a:gd name="connsiteX2" fmla="*/ 1026753 w 1026753"/>
              <a:gd name="connsiteY2" fmla="*/ 370101 h 534230"/>
              <a:gd name="connsiteX3" fmla="*/ 256234 w 1026753"/>
              <a:gd name="connsiteY3" fmla="*/ 534230 h 534230"/>
              <a:gd name="connsiteX4" fmla="*/ 0 w 1026753"/>
              <a:gd name="connsiteY4" fmla="*/ 102551 h 534230"/>
              <a:gd name="connsiteX0" fmla="*/ 0 w 1044156"/>
              <a:gd name="connsiteY0" fmla="*/ 102551 h 534230"/>
              <a:gd name="connsiteX1" fmla="*/ 617774 w 1044156"/>
              <a:gd name="connsiteY1" fmla="*/ 0 h 534230"/>
              <a:gd name="connsiteX2" fmla="*/ 1044156 w 1044156"/>
              <a:gd name="connsiteY2" fmla="*/ 397795 h 534230"/>
              <a:gd name="connsiteX3" fmla="*/ 256234 w 1044156"/>
              <a:gd name="connsiteY3" fmla="*/ 534230 h 534230"/>
              <a:gd name="connsiteX4" fmla="*/ 0 w 1044156"/>
              <a:gd name="connsiteY4" fmla="*/ 102551 h 534230"/>
              <a:gd name="connsiteX0" fmla="*/ 0 w 1035455"/>
              <a:gd name="connsiteY0" fmla="*/ 102551 h 534230"/>
              <a:gd name="connsiteX1" fmla="*/ 617774 w 1035455"/>
              <a:gd name="connsiteY1" fmla="*/ 0 h 534230"/>
              <a:gd name="connsiteX2" fmla="*/ 1035455 w 1035455"/>
              <a:gd name="connsiteY2" fmla="*/ 385927 h 534230"/>
              <a:gd name="connsiteX3" fmla="*/ 256234 w 1035455"/>
              <a:gd name="connsiteY3" fmla="*/ 534230 h 534230"/>
              <a:gd name="connsiteX4" fmla="*/ 0 w 1035455"/>
              <a:gd name="connsiteY4" fmla="*/ 102551 h 534230"/>
              <a:gd name="connsiteX0" fmla="*/ 0 w 1009350"/>
              <a:gd name="connsiteY0" fmla="*/ 102551 h 534230"/>
              <a:gd name="connsiteX1" fmla="*/ 617774 w 1009350"/>
              <a:gd name="connsiteY1" fmla="*/ 0 h 534230"/>
              <a:gd name="connsiteX2" fmla="*/ 1009350 w 1009350"/>
              <a:gd name="connsiteY2" fmla="*/ 389883 h 534230"/>
              <a:gd name="connsiteX3" fmla="*/ 256234 w 1009350"/>
              <a:gd name="connsiteY3" fmla="*/ 534230 h 534230"/>
              <a:gd name="connsiteX4" fmla="*/ 0 w 1009350"/>
              <a:gd name="connsiteY4" fmla="*/ 102551 h 534230"/>
              <a:gd name="connsiteX0" fmla="*/ 0 w 990787"/>
              <a:gd name="connsiteY0" fmla="*/ 102551 h 534230"/>
              <a:gd name="connsiteX1" fmla="*/ 617774 w 990787"/>
              <a:gd name="connsiteY1" fmla="*/ 0 h 534230"/>
              <a:gd name="connsiteX2" fmla="*/ 990787 w 990787"/>
              <a:gd name="connsiteY2" fmla="*/ 370893 h 534230"/>
              <a:gd name="connsiteX3" fmla="*/ 256234 w 990787"/>
              <a:gd name="connsiteY3" fmla="*/ 534230 h 534230"/>
              <a:gd name="connsiteX4" fmla="*/ 0 w 990787"/>
              <a:gd name="connsiteY4" fmla="*/ 102551 h 534230"/>
              <a:gd name="connsiteX0" fmla="*/ 0 w 990787"/>
              <a:gd name="connsiteY0" fmla="*/ 108881 h 540560"/>
              <a:gd name="connsiteX1" fmla="*/ 701310 w 990787"/>
              <a:gd name="connsiteY1" fmla="*/ 0 h 540560"/>
              <a:gd name="connsiteX2" fmla="*/ 990787 w 990787"/>
              <a:gd name="connsiteY2" fmla="*/ 377223 h 540560"/>
              <a:gd name="connsiteX3" fmla="*/ 256234 w 990787"/>
              <a:gd name="connsiteY3" fmla="*/ 540560 h 540560"/>
              <a:gd name="connsiteX4" fmla="*/ 0 w 990787"/>
              <a:gd name="connsiteY4" fmla="*/ 108881 h 540560"/>
              <a:gd name="connsiteX0" fmla="*/ 0 w 1051118"/>
              <a:gd name="connsiteY0" fmla="*/ 108881 h 540560"/>
              <a:gd name="connsiteX1" fmla="*/ 701310 w 1051118"/>
              <a:gd name="connsiteY1" fmla="*/ 0 h 540560"/>
              <a:gd name="connsiteX2" fmla="*/ 1051118 w 1051118"/>
              <a:gd name="connsiteY2" fmla="*/ 351903 h 540560"/>
              <a:gd name="connsiteX3" fmla="*/ 256234 w 1051118"/>
              <a:gd name="connsiteY3" fmla="*/ 540560 h 540560"/>
              <a:gd name="connsiteX4" fmla="*/ 0 w 1051118"/>
              <a:gd name="connsiteY4" fmla="*/ 108881 h 5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18" h="540560">
                <a:moveTo>
                  <a:pt x="0" y="108881"/>
                </a:moveTo>
                <a:lnTo>
                  <a:pt x="701310" y="0"/>
                </a:lnTo>
                <a:lnTo>
                  <a:pt x="1051118" y="351903"/>
                </a:lnTo>
                <a:lnTo>
                  <a:pt x="256234" y="540560"/>
                </a:lnTo>
                <a:lnTo>
                  <a:pt x="0" y="108881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Straight Connector 21"/>
          <p:cNvCxnSpPr/>
          <p:nvPr/>
        </p:nvCxnSpPr>
        <p:spPr>
          <a:xfrm rot="-60000" flipV="1">
            <a:off x="3043936" y="3051518"/>
            <a:ext cx="1232716" cy="154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423512" y="2885129"/>
            <a:ext cx="549681" cy="49476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2050"/>
          <p:cNvSpPr/>
          <p:nvPr/>
        </p:nvSpPr>
        <p:spPr>
          <a:xfrm rot="-120000">
            <a:off x="3639773" y="1268760"/>
            <a:ext cx="45719" cy="1855516"/>
          </a:xfrm>
          <a:prstGeom prst="rect">
            <a:avLst/>
          </a:prstGeom>
          <a:solidFill>
            <a:srgbClr val="C3C3C3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5" name="Picture 205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EAFF"/>
              </a:clrFrom>
              <a:clrTo>
                <a:srgbClr val="00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441595" y="1416326"/>
            <a:ext cx="410324" cy="403370"/>
          </a:xfrm>
          <a:prstGeom prst="ellipse">
            <a:avLst/>
          </a:prstGeom>
        </p:spPr>
      </p:pic>
      <p:sp>
        <p:nvSpPr>
          <p:cNvPr id="2059" name="Freeform 2058"/>
          <p:cNvSpPr/>
          <p:nvPr/>
        </p:nvSpPr>
        <p:spPr>
          <a:xfrm>
            <a:off x="2586125" y="1806360"/>
            <a:ext cx="2001068" cy="1293419"/>
          </a:xfrm>
          <a:custGeom>
            <a:avLst/>
            <a:gdLst>
              <a:gd name="connsiteX0" fmla="*/ 0 w 2001068"/>
              <a:gd name="connsiteY0" fmla="*/ 0 h 1293419"/>
              <a:gd name="connsiteX1" fmla="*/ 1974655 w 2001068"/>
              <a:gd name="connsiteY1" fmla="*/ 847082 h 1293419"/>
              <a:gd name="connsiteX2" fmla="*/ 1133183 w 2001068"/>
              <a:gd name="connsiteY2" fmla="*/ 1284648 h 1293419"/>
              <a:gd name="connsiteX3" fmla="*/ 1077085 w 2001068"/>
              <a:gd name="connsiteY3" fmla="*/ 471225 h 12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068" h="1293419">
                <a:moveTo>
                  <a:pt x="0" y="0"/>
                </a:moveTo>
                <a:cubicBezTo>
                  <a:pt x="892895" y="316487"/>
                  <a:pt x="1785791" y="632974"/>
                  <a:pt x="1974655" y="847082"/>
                </a:cubicBezTo>
                <a:cubicBezTo>
                  <a:pt x="2163519" y="1061190"/>
                  <a:pt x="1282778" y="1347291"/>
                  <a:pt x="1133183" y="1284648"/>
                </a:cubicBezTo>
                <a:cubicBezTo>
                  <a:pt x="983588" y="1222005"/>
                  <a:pt x="1030336" y="846615"/>
                  <a:pt x="1077085" y="47122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EAFF"/>
              </a:clrFrom>
              <a:clrTo>
                <a:srgbClr val="00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457021" y="1890521"/>
            <a:ext cx="410324" cy="403370"/>
          </a:xfrm>
          <a:prstGeom prst="ellipse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699792" y="2510061"/>
            <a:ext cx="3312368" cy="388595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5076056" y="24115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310</a:t>
            </a:r>
            <a:endParaRPr lang="de-DE" dirty="0"/>
          </a:p>
        </p:txBody>
      </p:sp>
      <p:sp>
        <p:nvSpPr>
          <p:cNvPr id="2063" name="Flowchart: Magnetic Disk 2062"/>
          <p:cNvSpPr/>
          <p:nvPr/>
        </p:nvSpPr>
        <p:spPr>
          <a:xfrm>
            <a:off x="4172609" y="3166520"/>
            <a:ext cx="254595" cy="99771"/>
          </a:xfrm>
          <a:prstGeom prst="flowChartMagneticDisk">
            <a:avLst/>
          </a:prstGeom>
          <a:solidFill>
            <a:srgbClr val="C3C3C3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tangle 83"/>
          <p:cNvSpPr/>
          <p:nvPr/>
        </p:nvSpPr>
        <p:spPr>
          <a:xfrm rot="5280000" flipH="1">
            <a:off x="3984608" y="2090567"/>
            <a:ext cx="18000" cy="612737"/>
          </a:xfrm>
          <a:prstGeom prst="rect">
            <a:avLst/>
          </a:prstGeom>
          <a:solidFill>
            <a:srgbClr val="C3C3C3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67" name="Freeform 2066"/>
          <p:cNvSpPr/>
          <p:nvPr/>
        </p:nvSpPr>
        <p:spPr>
          <a:xfrm>
            <a:off x="4319588" y="3159919"/>
            <a:ext cx="697706" cy="769144"/>
          </a:xfrm>
          <a:custGeom>
            <a:avLst/>
            <a:gdLst>
              <a:gd name="connsiteX0" fmla="*/ 0 w 697706"/>
              <a:gd name="connsiteY0" fmla="*/ 0 h 769144"/>
              <a:gd name="connsiteX1" fmla="*/ 80962 w 697706"/>
              <a:gd name="connsiteY1" fmla="*/ 154781 h 769144"/>
              <a:gd name="connsiteX2" fmla="*/ 78581 w 697706"/>
              <a:gd name="connsiteY2" fmla="*/ 157162 h 769144"/>
              <a:gd name="connsiteX3" fmla="*/ 697706 w 697706"/>
              <a:gd name="connsiteY3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769144">
                <a:moveTo>
                  <a:pt x="0" y="0"/>
                </a:moveTo>
                <a:cubicBezTo>
                  <a:pt x="33932" y="64293"/>
                  <a:pt x="67865" y="128587"/>
                  <a:pt x="80962" y="154781"/>
                </a:cubicBezTo>
                <a:cubicBezTo>
                  <a:pt x="94059" y="180975"/>
                  <a:pt x="78581" y="157162"/>
                  <a:pt x="78581" y="157162"/>
                </a:cubicBezTo>
                <a:cubicBezTo>
                  <a:pt x="181372" y="259556"/>
                  <a:pt x="591740" y="680641"/>
                  <a:pt x="697706" y="769144"/>
                </a:cubicBezTo>
              </a:path>
            </a:pathLst>
          </a:cu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69" name="Freeform 2068"/>
          <p:cNvSpPr/>
          <p:nvPr/>
        </p:nvSpPr>
        <p:spPr>
          <a:xfrm>
            <a:off x="3947050" y="3378017"/>
            <a:ext cx="353054" cy="586397"/>
          </a:xfrm>
          <a:custGeom>
            <a:avLst/>
            <a:gdLst>
              <a:gd name="connsiteX0" fmla="*/ 0 w 401284"/>
              <a:gd name="connsiteY0" fmla="*/ 0 h 634818"/>
              <a:gd name="connsiteX1" fmla="*/ 180907 w 401284"/>
              <a:gd name="connsiteY1" fmla="*/ 325632 h 634818"/>
              <a:gd name="connsiteX2" fmla="*/ 401284 w 401284"/>
              <a:gd name="connsiteY2" fmla="*/ 634818 h 63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284" h="634818">
                <a:moveTo>
                  <a:pt x="0" y="0"/>
                </a:moveTo>
                <a:cubicBezTo>
                  <a:pt x="57013" y="109914"/>
                  <a:pt x="114026" y="219829"/>
                  <a:pt x="180907" y="325632"/>
                </a:cubicBezTo>
                <a:cubicBezTo>
                  <a:pt x="247788" y="431435"/>
                  <a:pt x="361265" y="612342"/>
                  <a:pt x="401284" y="634818"/>
                </a:cubicBezTo>
              </a:path>
            </a:pathLst>
          </a:cu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73" name="Group 2072"/>
          <p:cNvGrpSpPr/>
          <p:nvPr/>
        </p:nvGrpSpPr>
        <p:grpSpPr>
          <a:xfrm rot="360000">
            <a:off x="4045560" y="3608931"/>
            <a:ext cx="107155" cy="101528"/>
            <a:chOff x="4047941" y="3608931"/>
            <a:chExt cx="107155" cy="101528"/>
          </a:xfrm>
        </p:grpSpPr>
        <p:sp>
          <p:nvSpPr>
            <p:cNvPr id="2072" name="Oval 2071"/>
            <p:cNvSpPr/>
            <p:nvPr/>
          </p:nvSpPr>
          <p:spPr>
            <a:xfrm rot="25320000" flipH="1" flipV="1">
              <a:off x="4058527" y="3598345"/>
              <a:ext cx="45719" cy="66892"/>
            </a:xfrm>
            <a:prstGeom prst="ellipse">
              <a:avLst/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/>
            <p:cNvSpPr/>
            <p:nvPr/>
          </p:nvSpPr>
          <p:spPr>
            <a:xfrm rot="25320000" flipH="1" flipV="1">
              <a:off x="4077677" y="3627792"/>
              <a:ext cx="45719" cy="66892"/>
            </a:xfrm>
            <a:prstGeom prst="ellipse">
              <a:avLst/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Oval 90"/>
            <p:cNvSpPr/>
            <p:nvPr/>
          </p:nvSpPr>
          <p:spPr>
            <a:xfrm rot="25320000" flipH="1" flipV="1">
              <a:off x="4098790" y="3654154"/>
              <a:ext cx="45719" cy="66892"/>
            </a:xfrm>
            <a:prstGeom prst="ellipse">
              <a:avLst/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5" name="Straight Arrow Connector 94"/>
          <p:cNvCxnSpPr/>
          <p:nvPr/>
        </p:nvCxnSpPr>
        <p:spPr>
          <a:xfrm rot="-60000" flipV="1">
            <a:off x="3301033" y="3324906"/>
            <a:ext cx="1342975" cy="216024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99744" y="2788809"/>
            <a:ext cx="546047" cy="427597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324308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01" name="TextBox 100"/>
          <p:cNvSpPr txBox="1"/>
          <p:nvPr/>
        </p:nvSpPr>
        <p:spPr>
          <a:xfrm>
            <a:off x="3371877" y="33569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cxnSp>
        <p:nvCxnSpPr>
          <p:cNvPr id="34" name="Straight Arrow Connector 33"/>
          <p:cNvCxnSpPr/>
          <p:nvPr/>
        </p:nvCxnSpPr>
        <p:spPr>
          <a:xfrm rot="60000" flipH="1" flipV="1">
            <a:off x="4278541" y="692696"/>
            <a:ext cx="94226" cy="247382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-120000" flipH="1">
            <a:off x="4269541" y="701056"/>
            <a:ext cx="18000" cy="2484791"/>
          </a:xfrm>
          <a:prstGeom prst="rect">
            <a:avLst/>
          </a:prstGeom>
          <a:solidFill>
            <a:srgbClr val="C3C3C3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Box 103"/>
          <p:cNvSpPr txBox="1"/>
          <p:nvPr/>
        </p:nvSpPr>
        <p:spPr>
          <a:xfrm>
            <a:off x="4161509" y="7086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</a:t>
            </a:r>
            <a:endParaRPr lang="de-DE" dirty="0"/>
          </a:p>
        </p:txBody>
      </p:sp>
      <p:cxnSp>
        <p:nvCxnSpPr>
          <p:cNvPr id="36" name="Straight Arrow Connector 35"/>
          <p:cNvCxnSpPr/>
          <p:nvPr/>
        </p:nvCxnSpPr>
        <p:spPr>
          <a:xfrm rot="60000" flipH="1" flipV="1">
            <a:off x="3385505" y="1268527"/>
            <a:ext cx="90186" cy="185598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028164" y="13314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150</a:t>
            </a:r>
            <a:endParaRPr lang="de-DE" dirty="0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1115616" y="3266291"/>
            <a:ext cx="2448272" cy="30974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79512" y="6239053"/>
            <a:ext cx="187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Mast &amp; Blitzfangstange</a:t>
            </a:r>
            <a:endParaRPr lang="de-DE" dirty="0"/>
          </a:p>
        </p:txBody>
      </p:sp>
      <p:sp>
        <p:nvSpPr>
          <p:cNvPr id="113" name="TextBox 112"/>
          <p:cNvSpPr txBox="1"/>
          <p:nvPr/>
        </p:nvSpPr>
        <p:spPr>
          <a:xfrm>
            <a:off x="3543718" y="6516052"/>
            <a:ext cx="220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Trennfunkenstrecke</a:t>
            </a:r>
            <a:endParaRPr lang="de-DE" dirty="0"/>
          </a:p>
        </p:txBody>
      </p:sp>
      <p:cxnSp>
        <p:nvCxnSpPr>
          <p:cNvPr id="114" name="Straight Arrow Connector 113"/>
          <p:cNvCxnSpPr>
            <a:stCxn id="113" idx="0"/>
            <a:endCxn id="91" idx="1"/>
          </p:cNvCxnSpPr>
          <p:nvPr/>
        </p:nvCxnSpPr>
        <p:spPr>
          <a:xfrm flipH="1" flipV="1">
            <a:off x="4100369" y="3713398"/>
            <a:ext cx="544446" cy="2802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869697" y="6228729"/>
            <a:ext cx="168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Netzwerkkabel</a:t>
            </a:r>
            <a:endParaRPr lang="de-DE" dirty="0"/>
          </a:p>
        </p:txBody>
      </p:sp>
      <p:cxnSp>
        <p:nvCxnSpPr>
          <p:cNvPr id="124" name="Straight Arrow Connector 123"/>
          <p:cNvCxnSpPr>
            <a:stCxn id="119" idx="0"/>
          </p:cNvCxnSpPr>
          <p:nvPr/>
        </p:nvCxnSpPr>
        <p:spPr>
          <a:xfrm flipH="1" flipV="1">
            <a:off x="4042458" y="3040772"/>
            <a:ext cx="1671932" cy="3187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244" y="27917"/>
            <a:ext cx="20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Legende</a:t>
            </a:r>
          </a:p>
          <a:p>
            <a:r>
              <a:rPr lang="de-DE" sz="1200" dirty="0" smtClean="0"/>
              <a:t>Ortsmarkierung</a:t>
            </a:r>
            <a:endParaRPr lang="de-DE" b="1" dirty="0"/>
          </a:p>
        </p:txBody>
      </p:sp>
      <p:sp>
        <p:nvSpPr>
          <p:cNvPr id="61" name="Oval 60"/>
          <p:cNvSpPr/>
          <p:nvPr/>
        </p:nvSpPr>
        <p:spPr>
          <a:xfrm>
            <a:off x="1184602" y="221720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#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reifunk\richtfunk\Standorte\Wilhelmsburg-BUEBSW\Bilder\DSC01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6" y="-27384"/>
            <a:ext cx="9144000" cy="60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652120" y="3645024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7236296" y="98072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123728" y="3356992"/>
            <a:ext cx="3662324" cy="144016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32443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</a:t>
            </a:r>
            <a:endParaRPr lang="de-DE" dirty="0"/>
          </a:p>
        </p:txBody>
      </p:sp>
      <p:sp>
        <p:nvSpPr>
          <p:cNvPr id="16" name="Oval 15"/>
          <p:cNvSpPr/>
          <p:nvPr/>
        </p:nvSpPr>
        <p:spPr>
          <a:xfrm>
            <a:off x="2300260" y="2990364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86052" y="1700808"/>
            <a:ext cx="3370524" cy="180020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4498" y="22134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1120</a:t>
            </a:r>
            <a:endParaRPr lang="de-DE" dirty="0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5151073" y="3912887"/>
            <a:ext cx="633175" cy="24508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45632" y="6363731"/>
            <a:ext cx="19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Absicherungsseil</a:t>
            </a:r>
            <a:endParaRPr lang="de-DE" dirty="0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V="1">
            <a:off x="1241376" y="2492897"/>
            <a:ext cx="522312" cy="38708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63637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Wetterstation</a:t>
            </a:r>
            <a:endParaRPr lang="de-DE" dirty="0"/>
          </a:p>
        </p:txBody>
      </p:sp>
      <p:cxnSp>
        <p:nvCxnSpPr>
          <p:cNvPr id="26" name="Straight Arrow Connector 25"/>
          <p:cNvCxnSpPr>
            <a:stCxn id="28" idx="0"/>
            <a:endCxn id="2" idx="7"/>
          </p:cNvCxnSpPr>
          <p:nvPr/>
        </p:nvCxnSpPr>
        <p:spPr>
          <a:xfrm flipH="1" flipV="1">
            <a:off x="1945758" y="2211572"/>
            <a:ext cx="1453526" cy="4152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26568" y="6363731"/>
            <a:ext cx="23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Kabeldurchführung (3)</a:t>
            </a:r>
            <a:endParaRPr lang="de-DE" dirty="0"/>
          </a:p>
        </p:txBody>
      </p:sp>
      <p:sp>
        <p:nvSpPr>
          <p:cNvPr id="2" name="Freeform 1"/>
          <p:cNvSpPr/>
          <p:nvPr/>
        </p:nvSpPr>
        <p:spPr>
          <a:xfrm>
            <a:off x="1676926" y="1151709"/>
            <a:ext cx="7477707" cy="2849871"/>
          </a:xfrm>
          <a:custGeom>
            <a:avLst/>
            <a:gdLst>
              <a:gd name="connsiteX0" fmla="*/ 7477707 w 7477707"/>
              <a:gd name="connsiteY0" fmla="*/ 113565 h 2849871"/>
              <a:gd name="connsiteX1" fmla="*/ 6967344 w 7477707"/>
              <a:gd name="connsiteY1" fmla="*/ 113565 h 2849871"/>
              <a:gd name="connsiteX2" fmla="*/ 4585651 w 7477707"/>
              <a:gd name="connsiteY2" fmla="*/ 1293779 h 2849871"/>
              <a:gd name="connsiteX3" fmla="*/ 4287939 w 7477707"/>
              <a:gd name="connsiteY3" fmla="*/ 2792970 h 2849871"/>
              <a:gd name="connsiteX4" fmla="*/ 2533567 w 7477707"/>
              <a:gd name="connsiteY4" fmla="*/ 2559054 h 2849871"/>
              <a:gd name="connsiteX5" fmla="*/ 779195 w 7477707"/>
              <a:gd name="connsiteY5" fmla="*/ 2782338 h 2849871"/>
              <a:gd name="connsiteX6" fmla="*/ 13651 w 7477707"/>
              <a:gd name="connsiteY6" fmla="*/ 1793510 h 2849871"/>
              <a:gd name="connsiteX7" fmla="*/ 268832 w 7477707"/>
              <a:gd name="connsiteY7" fmla="*/ 1059863 h 28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7707" h="2849871">
                <a:moveTo>
                  <a:pt x="7477707" y="113565"/>
                </a:moveTo>
                <a:cubicBezTo>
                  <a:pt x="7463530" y="15214"/>
                  <a:pt x="7449353" y="-83137"/>
                  <a:pt x="6967344" y="113565"/>
                </a:cubicBezTo>
                <a:cubicBezTo>
                  <a:pt x="6485335" y="310267"/>
                  <a:pt x="5032218" y="847212"/>
                  <a:pt x="4585651" y="1293779"/>
                </a:cubicBezTo>
                <a:cubicBezTo>
                  <a:pt x="4139084" y="1740346"/>
                  <a:pt x="4629953" y="2582091"/>
                  <a:pt x="4287939" y="2792970"/>
                </a:cubicBezTo>
                <a:cubicBezTo>
                  <a:pt x="3945925" y="3003849"/>
                  <a:pt x="3118358" y="2560826"/>
                  <a:pt x="2533567" y="2559054"/>
                </a:cubicBezTo>
                <a:cubicBezTo>
                  <a:pt x="1948776" y="2557282"/>
                  <a:pt x="1199181" y="2909929"/>
                  <a:pt x="779195" y="2782338"/>
                </a:cubicBezTo>
                <a:cubicBezTo>
                  <a:pt x="359209" y="2654747"/>
                  <a:pt x="98711" y="2080589"/>
                  <a:pt x="13651" y="1793510"/>
                </a:cubicBezTo>
                <a:cubicBezTo>
                  <a:pt x="-71409" y="1506431"/>
                  <a:pt x="268832" y="1059863"/>
                  <a:pt x="268832" y="105986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4789011" y="6363731"/>
            <a:ext cx="19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Netzwerkkabel</a:t>
            </a:r>
            <a:endParaRPr lang="de-DE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668616" y="3262803"/>
            <a:ext cx="1266348" cy="33022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reifunk\richtfunk\Standorte\Wilhelmsburg-BUEBSW\Bilder\DSC010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2358" y="0"/>
            <a:ext cx="6255659" cy="60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40860" y="116632"/>
            <a:ext cx="2304256" cy="475252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08812" y="4149080"/>
            <a:ext cx="216024" cy="504056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3636" y="23082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848962" y="42164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0,8</a:t>
            </a:r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79395" y="2492896"/>
            <a:ext cx="793913" cy="372524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19694" y="2645296"/>
            <a:ext cx="1" cy="359201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457" y="6218143"/>
            <a:ext cx="199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Platz für ca. 1 Kabel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7478071" y="6237312"/>
            <a:ext cx="199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Platz für ca. 3 Kabel</a:t>
            </a:r>
            <a:endParaRPr lang="de-DE" dirty="0"/>
          </a:p>
        </p:txBody>
      </p:sp>
      <p:pic>
        <p:nvPicPr>
          <p:cNvPr id="4099" name="Picture 3" descr="D:\Freifunk\richtfunk\Standorte\Wilhelmsburg-BUEBSW\Bilder\DSC01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76116" y="740053"/>
            <a:ext cx="4441306" cy="2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35696" y="3048338"/>
            <a:ext cx="267862" cy="26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Fragen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Höhe Mast und damit einhergehende benötigte Höhe der Blitzfangstange</a:t>
            </a:r>
          </a:p>
          <a:p>
            <a:r>
              <a:rPr lang="de-DE" sz="2400" dirty="0" smtClean="0"/>
              <a:t>Abstand Mast zu Blitzfangstange (realisiert durch </a:t>
            </a:r>
            <a:r>
              <a:rPr lang="de-DE" sz="2400" dirty="0" smtClean="0">
                <a:hlinkClick r:id="rId2"/>
              </a:rPr>
              <a:t>DEHNiso-Distanzhalter</a:t>
            </a:r>
            <a:r>
              <a:rPr lang="de-DE" sz="2400" dirty="0" smtClean="0"/>
              <a:t>) und damit genauer Standort Blitzfangstange</a:t>
            </a:r>
          </a:p>
          <a:p>
            <a:r>
              <a:rPr lang="de-DE" sz="2400" dirty="0" smtClean="0"/>
              <a:t>Genaue Führung der Anbindung von Blitzfangstande und Mast (letzterer mit Trennfunkenstrecke) an Blitzschutz, wie weit auseinander?</a:t>
            </a:r>
            <a:endParaRPr lang="de-DE" sz="2400" dirty="0"/>
          </a:p>
          <a:p>
            <a:r>
              <a:rPr lang="de-DE" sz="2400" dirty="0" smtClean="0"/>
              <a:t>Befestigung der Netzwerkkabel auf dem Dach, damit diese nicht herumfliegen</a:t>
            </a:r>
          </a:p>
          <a:p>
            <a:pPr lvl="1"/>
            <a:r>
              <a:rPr lang="de-DE" sz="2000" dirty="0" smtClean="0"/>
              <a:t>Idee: Ähnlich ausführen wie die </a:t>
            </a:r>
            <a:r>
              <a:rPr lang="de-DE" sz="2000" dirty="0" smtClean="0">
                <a:hlinkClick r:id="rId3"/>
              </a:rPr>
              <a:t>Dachleitungshalter</a:t>
            </a:r>
            <a:r>
              <a:rPr lang="de-DE" sz="2000" dirty="0" smtClean="0"/>
              <a:t> (kleinere Steine) für die Rundleiter </a:t>
            </a:r>
            <a:r>
              <a:rPr lang="de-DE" sz="2000" dirty="0" smtClean="0">
                <a:sym typeface="Wingdings" panose="05000000000000000000" pitchFamily="2" charset="2"/>
              </a:rPr>
              <a:t> Wie mehrere Netzwerkkabel dort befestigen?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0796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Neuenfelder Straße 19 Behörde für Umwelt &amp; Energie/ Behörde für Stadtentwicklung und Wohnen</vt:lpstr>
      <vt:lpstr>Ziele &amp; Allgemeines</vt:lpstr>
      <vt:lpstr>PowerPoint Presentation</vt:lpstr>
      <vt:lpstr>Auf dem Dach</vt:lpstr>
      <vt:lpstr>Einführung</vt:lpstr>
      <vt:lpstr>PowerPoint Presentation</vt:lpstr>
      <vt:lpstr>PowerPoint Presentation</vt:lpstr>
      <vt:lpstr>PowerPoint Presentation</vt:lpstr>
      <vt:lpstr>Offene Fragen</vt:lpstr>
      <vt:lpstr>Im innenraum</vt:lpstr>
      <vt:lpstr>Einführung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Hinweise</vt:lpstr>
      <vt:lpstr>Offene Fragen</vt:lpstr>
    </vt:vector>
  </TitlesOfParts>
  <Company>ComNets TUHH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Krüger</dc:creator>
  <cp:lastModifiedBy>Leo Krüger</cp:lastModifiedBy>
  <cp:revision>36</cp:revision>
  <dcterms:created xsi:type="dcterms:W3CDTF">2016-02-23T09:13:08Z</dcterms:created>
  <dcterms:modified xsi:type="dcterms:W3CDTF">2016-02-24T20:20:10Z</dcterms:modified>
</cp:coreProperties>
</file>